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B_3B2A3D81.xml" ContentType="application/vnd.ms-powerpoint.comments+xml"/>
  <Override PartName="/ppt/notesSlides/notesSlide6.xml" ContentType="application/vnd.openxmlformats-officedocument.presentationml.notesSlide+xml"/>
  <Override PartName="/ppt/comments/modernComment_10C_D335ECBC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0.xml" ContentType="application/vnd.ms-powerpoint.comments+xml"/>
  <Override PartName="/ppt/notesSlides/notesSlide9.xml" ContentType="application/vnd.openxmlformats-officedocument.presentationml.notesSlide+xml"/>
  <Override PartName="/ppt/comments/modernComment_109_0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1"/>
  </p:notesMasterIdLst>
  <p:sldIdLst>
    <p:sldId id="271" r:id="rId2"/>
    <p:sldId id="256" r:id="rId3"/>
    <p:sldId id="282" r:id="rId4"/>
    <p:sldId id="277" r:id="rId5"/>
    <p:sldId id="258" r:id="rId6"/>
    <p:sldId id="259" r:id="rId7"/>
    <p:sldId id="275" r:id="rId8"/>
    <p:sldId id="276" r:id="rId9"/>
    <p:sldId id="267" r:id="rId10"/>
    <p:sldId id="268" r:id="rId11"/>
    <p:sldId id="260" r:id="rId12"/>
    <p:sldId id="274" r:id="rId13"/>
    <p:sldId id="262" r:id="rId14"/>
    <p:sldId id="278" r:id="rId15"/>
    <p:sldId id="280" r:id="rId16"/>
    <p:sldId id="281" r:id="rId17"/>
    <p:sldId id="279" r:id="rId18"/>
    <p:sldId id="265" r:id="rId19"/>
    <p:sldId id="284" r:id="rId2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3BBA61-FFCB-0343-474E-4D954277E3D3}" name="Yue Gao" initials="YG" userId="S::YuGao@clarku.edu::cc43c5c7-4468-42c7-8843-65f2a76eb5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5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81686E-E6BD-4C73-961D-A457B55C4CBB}" authorId="{543BBA61-FFCB-0343-474E-4D954277E3D3}" created="2024-04-23T14:36:57.346">
    <pc:sldMkLst xmlns:pc="http://schemas.microsoft.com/office/powerpoint/2013/main/command">
      <pc:docMk/>
      <pc:sldMk cId="0" sldId="256"/>
    </pc:sldMkLst>
    <p188:txBody>
      <a:bodyPr/>
      <a:lstStyle/>
      <a:p>
        <a:r>
          <a:rPr lang="en-US"/>
          <a:t>Use fewer words/shorter sentences in your entire slides.</a:t>
        </a:r>
      </a:p>
    </p188:txBody>
  </p188:cm>
  <p188:cm id="{2F0DA7F8-253B-4170-8745-72D63628CA73}" authorId="{543BBA61-FFCB-0343-474E-4D954277E3D3}" created="2024-04-23T14:38:27.398">
    <pc:sldMkLst xmlns:pc="http://schemas.microsoft.com/office/powerpoint/2013/main/command">
      <pc:docMk/>
      <pc:sldMk cId="0" sldId="256"/>
    </pc:sldMkLst>
    <p188:txBody>
      <a:bodyPr/>
      <a:lstStyle/>
      <a:p>
        <a:r>
          <a:rPr lang="en-US"/>
          <a:t>Make sure there is no typo or grammar error in your slides.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FC981F-DF8E-4C0F-83C6-ED5E75EC1F17}" authorId="{543BBA61-FFCB-0343-474E-4D954277E3D3}" created="2024-04-23T14:44:26.730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Your project is a classification problem. How  come you use OLS?</a:t>
        </a:r>
      </a:p>
    </p188:txBody>
  </p188:cm>
  <p188:cm id="{5AE2DDF8-00CB-455C-B3C1-5487B6282014}" authorId="{543BBA61-FFCB-0343-474E-4D954277E3D3}" created="2024-04-23T14:45:16.739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You need to list the methods you tried. The title should be 'Methods'.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0F15A1-8DE0-4E10-BE76-BCA4A94A875A}" authorId="{543BBA61-FFCB-0343-474E-4D954277E3D3}" created="2024-04-23T14:46:48.070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US"/>
          <a:t>Use bullet points here.</a:t>
        </a:r>
      </a:p>
    </p188:txBody>
  </p188:cm>
</p188:cmLst>
</file>

<file path=ppt/comments/modernComment_10B_3B2A3D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59D787-B827-4D39-9198-B382CCE7E928}" authorId="{543BBA61-FFCB-0343-474E-4D954277E3D3}" created="2024-04-23T14:41:14.602">
    <pc:sldMkLst xmlns:pc="http://schemas.microsoft.com/office/powerpoint/2013/main/command">
      <pc:docMk/>
      <pc:sldMk cId="992624001" sldId="267"/>
    </pc:sldMkLst>
    <p188:txBody>
      <a:bodyPr/>
      <a:lstStyle/>
      <a:p>
        <a:r>
          <a:rPr lang="en-US"/>
          <a:t>Use bullet points or/and table, instead of using screenshots.
What's the definition of the variables?</a:t>
        </a:r>
      </a:p>
    </p188:txBody>
  </p188:cm>
  <p188:cm id="{C157873D-E9DF-43DA-A548-5EC95596AFCA}" authorId="{543BBA61-FFCB-0343-474E-4D954277E3D3}" created="2024-04-23T14:41:47.9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92624001" sldId="267"/>
      <ac:picMk id="12" creationId="{F5543D08-4C8D-FD03-B2FD-17407AF85333}"/>
    </ac:deMkLst>
    <p188:txBody>
      <a:bodyPr/>
      <a:lstStyle/>
      <a:p>
        <a:r>
          <a:rPr lang="en-US"/>
          <a:t>No need to show data type. </a:t>
        </a:r>
      </a:p>
    </p188:txBody>
  </p188:cm>
</p188:cmLst>
</file>

<file path=ppt/comments/modernComment_10C_D335EC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A299CB-1786-444C-A821-C2D12E014AA3}" authorId="{543BBA61-FFCB-0343-474E-4D954277E3D3}" created="2024-04-23T14:42:22.597">
    <pc:sldMkLst xmlns:pc="http://schemas.microsoft.com/office/powerpoint/2013/main/command">
      <pc:docMk/>
      <pc:sldMk cId="3543526588" sldId="268"/>
    </pc:sldMkLst>
    <p188:txBody>
      <a:bodyPr/>
      <a:lstStyle/>
      <a:p>
        <a:r>
          <a:rPr lang="en-US"/>
          <a:t>Use bullet points. Refer to my comments in previous slide.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578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9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603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18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8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549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915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54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477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65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6792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14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413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45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85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5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753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7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188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197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55568&amp;picture=twitter-social-media-appl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D335ECB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minnov8.com/2014/03/22/minnov8-gang-258-what-was-your-first-tweet/" TargetMode="Externa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ivaisme-cachemire.blogspot.com/2015/03/les-arcanes-de-la-plenitude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18/10/relationships/comments" Target="../comments/modernComment_109_0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hyperlink" Target="http://www.thefrustratedteacher.com/2010/03/thursday-cartoon-fun-texas-board-of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hyperlink" Target="https://pixabay.com/en/question-mark-symbol-sign-ask-85036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3B2A3D8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557A-06D5-3950-3DAA-1D5D154B202E}"/>
              </a:ext>
            </a:extLst>
          </p:cNvPr>
          <p:cNvSpPr txBox="1"/>
          <p:nvPr/>
        </p:nvSpPr>
        <p:spPr>
          <a:xfrm>
            <a:off x="4847063" y="-111955"/>
            <a:ext cx="9680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00"/>
                </a:solidFill>
                <a:ea typeface="p22-mackinac-pro" pitchFamily="34" charset="-122"/>
                <a:cs typeface="Times New Roman" panose="02020603050405020304" pitchFamily="18" charset="0"/>
              </a:rPr>
              <a:t>Twitter Sentiment Analysis</a:t>
            </a:r>
            <a:endParaRPr lang="en-US" sz="6600" b="1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3EA5A-DA69-8AFC-8019-4A6A927E0EFF}"/>
              </a:ext>
            </a:extLst>
          </p:cNvPr>
          <p:cNvSpPr txBox="1"/>
          <p:nvPr/>
        </p:nvSpPr>
        <p:spPr>
          <a:xfrm>
            <a:off x="11422409" y="4958312"/>
            <a:ext cx="4662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By-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Aaryan P Dabhade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Anuja Bavkar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Sangram Dedge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Rishav Mondel</a:t>
            </a:r>
          </a:p>
          <a:p>
            <a:endParaRPr lang="en-US" sz="24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Prof-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 Yue Gao</a:t>
            </a:r>
          </a:p>
          <a:p>
            <a:endParaRPr lang="en-US" sz="24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8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7005" y="8673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598" y="446345"/>
            <a:ext cx="5158780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Descriptive Statistics</a:t>
            </a:r>
            <a:endParaRPr lang="en-US" sz="41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58020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582376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58020" y="6964561"/>
            <a:ext cx="10114240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E69207-E03D-F4A5-2277-DDA746928E3D}"/>
              </a:ext>
            </a:extLst>
          </p:cNvPr>
          <p:cNvSpPr txBox="1"/>
          <p:nvPr/>
        </p:nvSpPr>
        <p:spPr>
          <a:xfrm>
            <a:off x="2245309" y="2262235"/>
            <a:ext cx="232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stats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511F8-F271-E9DB-598C-9DBD31E939F9}"/>
              </a:ext>
            </a:extLst>
          </p:cNvPr>
          <p:cNvSpPr txBox="1"/>
          <p:nvPr/>
        </p:nvSpPr>
        <p:spPr>
          <a:xfrm>
            <a:off x="9053258" y="4440022"/>
            <a:ext cx="272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1ED9E-1264-2A84-31E9-2CEA4E6E2950}"/>
              </a:ext>
            </a:extLst>
          </p:cNvPr>
          <p:cNvSpPr txBox="1"/>
          <p:nvPr/>
        </p:nvSpPr>
        <p:spPr>
          <a:xfrm>
            <a:off x="10305033" y="293309"/>
            <a:ext cx="20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values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CA68AD-DD3F-2A47-81D0-1321808A0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2384"/>
              </p:ext>
            </p:extLst>
          </p:nvPr>
        </p:nvGraphicFramePr>
        <p:xfrm>
          <a:off x="47911" y="2863699"/>
          <a:ext cx="6817678" cy="34198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7008">
                  <a:extLst>
                    <a:ext uri="{9D8B030D-6E8A-4147-A177-3AD203B41FA5}">
                      <a16:colId xmlns:a16="http://schemas.microsoft.com/office/drawing/2014/main" val="1623874270"/>
                    </a:ext>
                  </a:extLst>
                </a:gridCol>
                <a:gridCol w="1322705">
                  <a:extLst>
                    <a:ext uri="{9D8B030D-6E8A-4147-A177-3AD203B41FA5}">
                      <a16:colId xmlns:a16="http://schemas.microsoft.com/office/drawing/2014/main" val="1763812430"/>
                    </a:ext>
                  </a:extLst>
                </a:gridCol>
                <a:gridCol w="1290765">
                  <a:extLst>
                    <a:ext uri="{9D8B030D-6E8A-4147-A177-3AD203B41FA5}">
                      <a16:colId xmlns:a16="http://schemas.microsoft.com/office/drawing/2014/main" val="23102487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79785952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65121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9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34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659775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1581466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1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Jun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NO_QUERY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Log_dog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isPlayer</a:t>
                      </a:r>
                      <a:r>
                        <a:rPr lang="en-US" dirty="0"/>
                        <a:t> Has Died! sorry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17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5251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3F52A6-5D3F-BFAB-BADF-B0CF56FEB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22197"/>
              </p:ext>
            </p:extLst>
          </p:nvPr>
        </p:nvGraphicFramePr>
        <p:xfrm>
          <a:off x="9694061" y="806407"/>
          <a:ext cx="3357246" cy="3273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02">
                  <a:extLst>
                    <a:ext uri="{9D8B030D-6E8A-4147-A177-3AD203B41FA5}">
                      <a16:colId xmlns:a16="http://schemas.microsoft.com/office/drawing/2014/main" val="63391312"/>
                    </a:ext>
                  </a:extLst>
                </a:gridCol>
                <a:gridCol w="2164144">
                  <a:extLst>
                    <a:ext uri="{9D8B030D-6E8A-4147-A177-3AD203B41FA5}">
                      <a16:colId xmlns:a16="http://schemas.microsoft.com/office/drawing/2014/main" val="150816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Unique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588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Sentiment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70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1598315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6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774363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1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659775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86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1581466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9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6A73-6A3C-7EC3-B8FB-9BD6D087B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02238"/>
              </p:ext>
            </p:extLst>
          </p:nvPr>
        </p:nvGraphicFramePr>
        <p:xfrm>
          <a:off x="8732929" y="4901687"/>
          <a:ext cx="3361754" cy="3273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02">
                  <a:extLst>
                    <a:ext uri="{9D8B030D-6E8A-4147-A177-3AD203B41FA5}">
                      <a16:colId xmlns:a16="http://schemas.microsoft.com/office/drawing/2014/main" val="1739830339"/>
                    </a:ext>
                  </a:extLst>
                </a:gridCol>
                <a:gridCol w="2168652">
                  <a:extLst>
                    <a:ext uri="{9D8B030D-6E8A-4147-A177-3AD203B41FA5}">
                      <a16:colId xmlns:a16="http://schemas.microsoft.com/office/drawing/2014/main" val="233455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71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Sentiment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58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0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04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3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74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526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47713"/>
            <a:ext cx="59992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Processing the Tweets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8019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074027" y="21766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574084" y="1948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56368" y="199060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461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Data Cleaning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0461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We cleaned the data by removing the unnecessary columns like </a:t>
            </a: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ids, flag, date 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and </a:t>
            </a: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user.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0740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726960" y="3848338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Preprocessing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We cleaned the </a:t>
            </a: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text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column further by removing hyper links and special characters. Then we added several other columns like </a:t>
            </a: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word count, average word count, number of characters, and so 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074027" y="62475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4574084" y="6019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4724221" y="6061472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046113" y="60683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Tokenization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046113" y="654879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The text from the tweets were then broken into words and the above functions were performed . 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23FC7B-9B85-F5E2-006F-05BFC87F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01821" y="2042824"/>
            <a:ext cx="8229602" cy="4143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1FAE8-34D2-9B63-2F56-1DE7065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8173156" cy="82296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059091-D76E-D878-510F-3B3D5DB5A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60089" y="0"/>
            <a:ext cx="5170310" cy="82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0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4517" y="946736"/>
            <a:ext cx="73722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ea typeface="p22-mackinac-pro" pitchFamily="34" charset="-122"/>
              </a:rPr>
              <a:t>Methods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84517" y="1971762"/>
            <a:ext cx="7477601" cy="2503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Variety of methods were used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this was a categorical dataset we only had to use classification models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classification models used were K-NN, Decision Tree, Gradient Boosting, Random Forest and SVM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37010" y="616945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ea typeface="Eudoxus Sans" pitchFamily="34" charset="-122"/>
                <a:cs typeface="Eudoxus Sans" pitchFamily="34" charset="-120"/>
              </a:rPr>
              <a:t>These models will be trained on the preprocessed  dataset and their performance will be noted and compared. We will also compare the performance between the two types of learning mechanism.</a:t>
            </a:r>
            <a:endParaRPr lang="en-US" sz="240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500">
              <a:srgbClr val="92D050"/>
            </a:gs>
            <a:gs pos="23000">
              <a:srgbClr val="BBDE86"/>
            </a:gs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991" y="1694997"/>
            <a:ext cx="2514600" cy="2525244"/>
            <a:chOff x="0" y="-85725"/>
            <a:chExt cx="827852" cy="831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745631"/>
            </a:xfrm>
            <a:custGeom>
              <a:avLst/>
              <a:gdLst/>
              <a:ahLst/>
              <a:cxnLst/>
              <a:rect l="l" t="t" r="r" b="b"/>
              <a:pathLst>
                <a:path w="827852" h="745631">
                  <a:moveTo>
                    <a:pt x="0" y="0"/>
                  </a:moveTo>
                  <a:lnTo>
                    <a:pt x="827852" y="0"/>
                  </a:lnTo>
                  <a:lnTo>
                    <a:pt x="827852" y="745631"/>
                  </a:lnTo>
                  <a:lnTo>
                    <a:pt x="0" y="745631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27852" cy="83135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4256"/>
                </a:lnSpc>
              </a:pPr>
              <a:r>
                <a:rPr lang="en-US" sz="3040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DESISION TREE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9991" y="4724966"/>
            <a:ext cx="2514600" cy="2264854"/>
            <a:chOff x="0" y="0"/>
            <a:chExt cx="827852" cy="7456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7852" cy="745631"/>
            </a:xfrm>
            <a:custGeom>
              <a:avLst/>
              <a:gdLst/>
              <a:ahLst/>
              <a:cxnLst/>
              <a:rect l="l" t="t" r="r" b="b"/>
              <a:pathLst>
                <a:path w="827852" h="745631">
                  <a:moveTo>
                    <a:pt x="0" y="0"/>
                  </a:moveTo>
                  <a:lnTo>
                    <a:pt x="827852" y="0"/>
                  </a:lnTo>
                  <a:lnTo>
                    <a:pt x="827852" y="745631"/>
                  </a:lnTo>
                  <a:lnTo>
                    <a:pt x="0" y="745631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27852" cy="83135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4256"/>
                </a:lnSpc>
              </a:pPr>
              <a:r>
                <a:rPr lang="en-US" sz="3040">
                  <a:solidFill>
                    <a:srgbClr val="FFFFFF"/>
                  </a:solidFill>
                  <a:cs typeface="Times New Roman" panose="02020603050405020304" pitchFamily="18" charset="0"/>
                </a:rPr>
                <a:t>RANDOM FOREST</a:t>
              </a:r>
            </a:p>
            <a:p>
              <a:pPr algn="ctr">
                <a:lnSpc>
                  <a:spcPts val="4256"/>
                </a:lnSpc>
              </a:pPr>
              <a:endParaRPr lang="en-US" sz="304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92840" y="1866900"/>
            <a:ext cx="2514600" cy="2264854"/>
            <a:chOff x="0" y="0"/>
            <a:chExt cx="827852" cy="7456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7852" cy="745631"/>
            </a:xfrm>
            <a:custGeom>
              <a:avLst/>
              <a:gdLst/>
              <a:ahLst/>
              <a:cxnLst/>
              <a:rect l="l" t="t" r="r" b="b"/>
              <a:pathLst>
                <a:path w="827852" h="745631">
                  <a:moveTo>
                    <a:pt x="0" y="0"/>
                  </a:moveTo>
                  <a:lnTo>
                    <a:pt x="827852" y="0"/>
                  </a:lnTo>
                  <a:lnTo>
                    <a:pt x="827852" y="745631"/>
                  </a:lnTo>
                  <a:lnTo>
                    <a:pt x="0" y="745631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827852" cy="83135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4256"/>
                </a:lnSpc>
              </a:pPr>
              <a:r>
                <a:rPr lang="en-US" sz="3040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GRADIENT BOOSTING</a:t>
              </a:r>
            </a:p>
            <a:p>
              <a:pPr algn="ctr">
                <a:lnSpc>
                  <a:spcPts val="4256"/>
                </a:lnSpc>
              </a:pPr>
              <a:endParaRPr lang="en-US" sz="3040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92840" y="4475219"/>
            <a:ext cx="2514600" cy="2514600"/>
            <a:chOff x="0" y="0"/>
            <a:chExt cx="827852" cy="827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827852" cy="92310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cs typeface="Times New Roman" panose="02020603050405020304" pitchFamily="18" charset="0"/>
                </a:rPr>
                <a:t>SVM</a:t>
              </a:r>
            </a:p>
            <a:p>
              <a:pPr algn="ctr">
                <a:lnSpc>
                  <a:spcPts val="4256"/>
                </a:lnSpc>
              </a:pPr>
              <a:endParaRPr lang="en-US" sz="3999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01416" y="5857393"/>
            <a:ext cx="2514600" cy="2091306"/>
            <a:chOff x="0" y="0"/>
            <a:chExt cx="827852" cy="6884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7852" cy="688496"/>
            </a:xfrm>
            <a:custGeom>
              <a:avLst/>
              <a:gdLst/>
              <a:ahLst/>
              <a:cxnLst/>
              <a:rect l="l" t="t" r="r" b="b"/>
              <a:pathLst>
                <a:path w="827852" h="688496">
                  <a:moveTo>
                    <a:pt x="0" y="0"/>
                  </a:moveTo>
                  <a:lnTo>
                    <a:pt x="827852" y="0"/>
                  </a:lnTo>
                  <a:lnTo>
                    <a:pt x="827852" y="688496"/>
                  </a:lnTo>
                  <a:lnTo>
                    <a:pt x="0" y="688496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827852" cy="78374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K-NN</a:t>
              </a:r>
            </a:p>
            <a:p>
              <a:pPr algn="ctr">
                <a:lnSpc>
                  <a:spcPts val="4256"/>
                </a:lnSpc>
              </a:pPr>
              <a:endParaRPr lang="en-US" sz="3999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61000" y="244856"/>
            <a:ext cx="544041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6"/>
              </a:lnSpc>
              <a:spcBef>
                <a:spcPct val="0"/>
              </a:spcBef>
            </a:pPr>
            <a:r>
              <a:rPr lang="en-US" sz="4000" dirty="0">
                <a:cs typeface="Times New Roman" panose="02020603050405020304" pitchFamily="18" charset="0"/>
              </a:rPr>
              <a:t>METHODS &amp; ACCURACY</a:t>
            </a:r>
          </a:p>
        </p:txBody>
      </p:sp>
      <p:pic>
        <p:nvPicPr>
          <p:cNvPr id="22" name="Picture 21" descr="A blue circle with a white bird in it&#10;&#10;Description automatically generated">
            <a:extLst>
              <a:ext uri="{FF2B5EF4-FFF2-40B4-BE49-F238E27FC236}">
                <a16:creationId xmlns:a16="http://schemas.microsoft.com/office/drawing/2014/main" id="{4FD4BB02-CF43-FFCB-8292-64EC70B6B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84978" y="2113204"/>
            <a:ext cx="7055555" cy="33408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5AB4E2-9B3B-CC09-5720-35BA979B9536}"/>
              </a:ext>
            </a:extLst>
          </p:cNvPr>
          <p:cNvSpPr txBox="1"/>
          <p:nvPr/>
        </p:nvSpPr>
        <p:spPr>
          <a:xfrm>
            <a:off x="11307932" y="5857393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0E55D-72E0-13C1-C053-EAF84375775B}"/>
              </a:ext>
            </a:extLst>
          </p:cNvPr>
          <p:cNvSpPr txBox="1"/>
          <p:nvPr/>
        </p:nvSpPr>
        <p:spPr>
          <a:xfrm>
            <a:off x="6416988" y="7068842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K Nearest Neighbor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D65F73-C3BA-7D83-6000-429F945CD7B9}"/>
              </a:ext>
            </a:extLst>
          </p:cNvPr>
          <p:cNvSpPr txBox="1"/>
          <p:nvPr/>
        </p:nvSpPr>
        <p:spPr>
          <a:xfrm>
            <a:off x="1379512" y="3460475"/>
            <a:ext cx="25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Accuracy – 66.31%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71E91-B6B8-3C55-B73A-C2898CCBDFF9}"/>
              </a:ext>
            </a:extLst>
          </p:cNvPr>
          <p:cNvSpPr txBox="1"/>
          <p:nvPr/>
        </p:nvSpPr>
        <p:spPr>
          <a:xfrm>
            <a:off x="11567441" y="3466550"/>
            <a:ext cx="234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Accuracy – 66.61%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C6275-9154-4BD9-EAF7-03297EF24C5F}"/>
              </a:ext>
            </a:extLst>
          </p:cNvPr>
          <p:cNvSpPr txBox="1"/>
          <p:nvPr/>
        </p:nvSpPr>
        <p:spPr>
          <a:xfrm>
            <a:off x="11480800" y="635564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Accuracy – 66%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B023AB-DC69-AD4E-46C9-00A9DB8A708D}"/>
              </a:ext>
            </a:extLst>
          </p:cNvPr>
          <p:cNvSpPr txBox="1"/>
          <p:nvPr/>
        </p:nvSpPr>
        <p:spPr>
          <a:xfrm>
            <a:off x="6416988" y="7410203"/>
            <a:ext cx="263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Accuracy – 62.71%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7B5829-329C-7C25-3839-5A134630829E}"/>
              </a:ext>
            </a:extLst>
          </p:cNvPr>
          <p:cNvSpPr txBox="1"/>
          <p:nvPr/>
        </p:nvSpPr>
        <p:spPr>
          <a:xfrm>
            <a:off x="1264357" y="6349937"/>
            <a:ext cx="228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Accuracy – 66.32%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793F6-FEC8-1209-A1EF-0B22EBBE614F}"/>
              </a:ext>
            </a:extLst>
          </p:cNvPr>
          <p:cNvSpPr txBox="1"/>
          <p:nvPr/>
        </p:nvSpPr>
        <p:spPr>
          <a:xfrm>
            <a:off x="250068" y="78973"/>
            <a:ext cx="988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Two Methods With Highest Accuracy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BAE56D-EC27-7408-0A23-28CA131A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661910"/>
            <a:ext cx="7204279" cy="5567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CB044-8CAD-365F-1212-456EBB18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51342"/>
            <a:ext cx="7315200" cy="55782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521749-BFF8-D40F-F9B8-5C0CA3E21D60}"/>
              </a:ext>
            </a:extLst>
          </p:cNvPr>
          <p:cNvSpPr txBox="1"/>
          <p:nvPr/>
        </p:nvSpPr>
        <p:spPr>
          <a:xfrm>
            <a:off x="1253067" y="810947"/>
            <a:ext cx="311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accuracy of 66.32%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B43A6-933D-1EB2-EB68-F15061FCEAE2}"/>
              </a:ext>
            </a:extLst>
          </p:cNvPr>
          <p:cNvSpPr txBox="1"/>
          <p:nvPr/>
        </p:nvSpPr>
        <p:spPr>
          <a:xfrm>
            <a:off x="8923867" y="852423"/>
            <a:ext cx="338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accuracy of 66.61%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3F224EA-1D1C-6DA7-A228-47BB361CF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98037"/>
              </p:ext>
            </p:extLst>
          </p:nvPr>
        </p:nvGraphicFramePr>
        <p:xfrm>
          <a:off x="1275645" y="1857681"/>
          <a:ext cx="2381956" cy="8412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90978">
                  <a:extLst>
                    <a:ext uri="{9D8B030D-6E8A-4147-A177-3AD203B41FA5}">
                      <a16:colId xmlns:a16="http://schemas.microsoft.com/office/drawing/2014/main" val="1854622903"/>
                    </a:ext>
                  </a:extLst>
                </a:gridCol>
                <a:gridCol w="1190978">
                  <a:extLst>
                    <a:ext uri="{9D8B030D-6E8A-4147-A177-3AD203B41FA5}">
                      <a16:colId xmlns:a16="http://schemas.microsoft.com/office/drawing/2014/main" val="340412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98545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1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46812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385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3A1EA7D-B22C-412A-4A00-0C6A2D164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05831"/>
              </p:ext>
            </p:extLst>
          </p:nvPr>
        </p:nvGraphicFramePr>
        <p:xfrm>
          <a:off x="8923867" y="1859830"/>
          <a:ext cx="2381956" cy="8412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90978">
                  <a:extLst>
                    <a:ext uri="{9D8B030D-6E8A-4147-A177-3AD203B41FA5}">
                      <a16:colId xmlns:a16="http://schemas.microsoft.com/office/drawing/2014/main" val="1854622903"/>
                    </a:ext>
                  </a:extLst>
                </a:gridCol>
                <a:gridCol w="1190978">
                  <a:extLst>
                    <a:ext uri="{9D8B030D-6E8A-4147-A177-3AD203B41FA5}">
                      <a16:colId xmlns:a16="http://schemas.microsoft.com/office/drawing/2014/main" val="340412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100190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59304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1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47537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26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E40F4-278B-2320-B8C2-0E15656EB628}"/>
              </a:ext>
            </a:extLst>
          </p:cNvPr>
          <p:cNvSpPr txBox="1"/>
          <p:nvPr/>
        </p:nvSpPr>
        <p:spPr>
          <a:xfrm>
            <a:off x="9753600" y="2172335"/>
            <a:ext cx="431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 importance from Gradient Boosting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8AB02-EB46-F818-5B37-BBFC5D2C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13277" cy="4185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E4F1E-1D93-6914-11BD-ED868B5E7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368" y="4185424"/>
            <a:ext cx="8560031" cy="4044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4D4AA1-A4BA-E325-2E42-2682FE113FD5}"/>
              </a:ext>
            </a:extLst>
          </p:cNvPr>
          <p:cNvSpPr txBox="1"/>
          <p:nvPr/>
        </p:nvSpPr>
        <p:spPr>
          <a:xfrm>
            <a:off x="812800" y="6399445"/>
            <a:ext cx="3815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Importance from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2791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61EEF8-78B4-9254-2E69-34F936383EE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9333" y="1673959"/>
            <a:ext cx="14461067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challenging to understand the platform's informal, colloquial language.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sophisticated natural language processing algorithms can become confused by slang, irony, and intricate contextual clues.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one's viewpoint, the same text might express wildly disparate emotions.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Annotator bias and interpretation can play a major role in determining the emotional tone of a tweet, This may result in inconsistent labelling.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unable to distinguish between everyday language and sarcasm. Additionally, its capacity to manage word non-linearity is restricted.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9B125-7048-7195-2F48-213448AE236B}"/>
              </a:ext>
            </a:extLst>
          </p:cNvPr>
          <p:cNvSpPr txBox="1"/>
          <p:nvPr/>
        </p:nvSpPr>
        <p:spPr>
          <a:xfrm>
            <a:off x="169332" y="534635"/>
            <a:ext cx="7315200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Challenges and Limitations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5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5399" y="849511"/>
            <a:ext cx="58631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Practical Implication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121" y="2605885"/>
            <a:ext cx="2926272" cy="18085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8120" y="4720919"/>
            <a:ext cx="2988505" cy="965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mental state monitoring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2037993" y="4720919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369" y="2605885"/>
            <a:ext cx="2926271" cy="18085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595215" y="474032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Financial forecasting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4759881" y="455330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384" y="2605885"/>
            <a:ext cx="2926272" cy="18085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03577" y="4697731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Brand reputation management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7481768" y="4697731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7274" y="2605885"/>
            <a:ext cx="2926418" cy="18085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047274" y="4745165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Political polling</a:t>
            </a:r>
            <a:endParaRPr lang="en-US" sz="2800" dirty="0"/>
          </a:p>
        </p:txBody>
      </p:sp>
      <p:sp>
        <p:nvSpPr>
          <p:cNvPr id="16" name="Text 9"/>
          <p:cNvSpPr/>
          <p:nvPr/>
        </p:nvSpPr>
        <p:spPr>
          <a:xfrm>
            <a:off x="10203656" y="4206121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10233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Future Directions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315991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this presentation, we have explored the powerful capabilities of sentiment analysis on Twitter data. 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34587" y="4159032"/>
            <a:ext cx="7477601" cy="33623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For future references I would like to see more powerful models to be used to get better results.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Natural Language Processing and Deep Learning models is the way to go for the future.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would enable brands to properly analyze the user sentiment to adjust their marketing strategies accordingly. It would also help with properly analyzing the flow of support during voting season.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996" y="0"/>
            <a:ext cx="571802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162" y="596348"/>
            <a:ext cx="8817213" cy="1041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Twitter 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60574" y="2356857"/>
            <a:ext cx="8215638" cy="39326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Twitter is a social media platform that enables users to post and interact with messages known as "tweets,“.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Twitter serves as a real-time information network, providing users with instant updates on news, events, trends, and discussions from around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Twitter serve as vast repositories of public opinion and sentiment. 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64C66F44-5456-8229-D0B4-EC7D8B3BAE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4615" y="1"/>
            <a:ext cx="7945785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895438" y="505347"/>
            <a:ext cx="8817213" cy="1041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Sentiment Analysis 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60574" y="2356857"/>
            <a:ext cx="6923008" cy="5041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Sentiment analysis is a natural language processing (NLP) technique.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Helps determine the emotional tone or sentiment expressed in a piece of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ea typeface="Eudoxus Sans" pitchFamily="34" charset="-122"/>
              <a:cs typeface="Eudoxus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Involves analyzing text data to classify it as positive, negative, or neutral based.</a:t>
            </a:r>
          </a:p>
        </p:txBody>
      </p:sp>
    </p:spTree>
    <p:extLst>
      <p:ext uri="{BB962C8B-B14F-4D97-AF65-F5344CB8AC3E}">
        <p14:creationId xmlns:p14="http://schemas.microsoft.com/office/powerpoint/2010/main" val="256946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916A3-AAF5-D6B5-329E-9A1B05CA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" y="0"/>
            <a:ext cx="8579555" cy="8250890"/>
          </a:xfrm>
          <a:prstGeom prst="rect">
            <a:avLst/>
          </a:prstGeom>
        </p:spPr>
      </p:pic>
      <p:pic>
        <p:nvPicPr>
          <p:cNvPr id="9" name="Picture 8" descr="A purple question mark on a white background&#10;&#10;Description automatically generated">
            <a:extLst>
              <a:ext uri="{FF2B5EF4-FFF2-40B4-BE49-F238E27FC236}">
                <a16:creationId xmlns:a16="http://schemas.microsoft.com/office/drawing/2014/main" id="{BDEB83D2-EEB7-C679-E862-9F53B39B8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21045" y="1464089"/>
            <a:ext cx="5111044" cy="5111044"/>
          </a:xfrm>
          <a:prstGeom prst="rect">
            <a:avLst/>
          </a:prstGeom>
        </p:spPr>
      </p:pic>
      <p:pic>
        <p:nvPicPr>
          <p:cNvPr id="11" name="Picture 10" descr="A blue bird with wings&#10;&#10;Description automatically generated">
            <a:extLst>
              <a:ext uri="{FF2B5EF4-FFF2-40B4-BE49-F238E27FC236}">
                <a16:creationId xmlns:a16="http://schemas.microsoft.com/office/drawing/2014/main" id="{7C5AFB91-83E2-7E87-2730-E59CA7B2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5377" y="919400"/>
            <a:ext cx="1089377" cy="1089377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1774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690488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10667" y="1149206"/>
            <a:ext cx="6346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36515" y="1727096"/>
            <a:ext cx="5812891" cy="379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It contains                                                    tweets extracted using the </a:t>
            </a:r>
            <a:r>
              <a:rPr lang="en-US" sz="1750" b="1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twitter </a:t>
            </a:r>
            <a:r>
              <a:rPr lang="en-US" sz="1750" b="1" dirty="0" err="1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api</a:t>
            </a:r>
            <a:r>
              <a:rPr lang="en-US" sz="1750" b="1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 </a:t>
            </a:r>
            <a:endParaRPr lang="en-US" sz="1750" dirty="0"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735255" y="2578157"/>
            <a:ext cx="3739821" cy="46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ea typeface="Eudoxus Sans" pitchFamily="34" charset="-122"/>
                <a:cs typeface="Times New Roman" panose="02020603050405020304" pitchFamily="18" charset="0"/>
              </a:rPr>
              <a:t>The tweets have been annotated as: </a:t>
            </a:r>
            <a:endParaRPr lang="en-US" sz="1750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26366-43F1-C48F-9F17-7293047F2285}"/>
              </a:ext>
            </a:extLst>
          </p:cNvPr>
          <p:cNvSpPr txBox="1"/>
          <p:nvPr/>
        </p:nvSpPr>
        <p:spPr>
          <a:xfrm>
            <a:off x="6920345" y="290945"/>
            <a:ext cx="5195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cs typeface="Times New Roman" panose="02020603050405020304" pitchFamily="18" charset="0"/>
              </a:rPr>
              <a:t>Data Description  </a:t>
            </a:r>
            <a:r>
              <a:rPr lang="en-US" u="sng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6D1ECD-839C-40ED-E425-13D4C9F76FCB}"/>
              </a:ext>
            </a:extLst>
          </p:cNvPr>
          <p:cNvSpPr/>
          <p:nvPr/>
        </p:nvSpPr>
        <p:spPr>
          <a:xfrm>
            <a:off x="8274045" y="5452080"/>
            <a:ext cx="992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ids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0724C-5F38-4968-4B91-82C83838AE6B}"/>
              </a:ext>
            </a:extLst>
          </p:cNvPr>
          <p:cNvSpPr/>
          <p:nvPr/>
        </p:nvSpPr>
        <p:spPr>
          <a:xfrm>
            <a:off x="7124757" y="3908017"/>
            <a:ext cx="3036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sentiment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2E4843-F797-454D-041A-D1BB8DE78AD2}"/>
              </a:ext>
            </a:extLst>
          </p:cNvPr>
          <p:cNvSpPr/>
          <p:nvPr/>
        </p:nvSpPr>
        <p:spPr>
          <a:xfrm>
            <a:off x="8031475" y="6745409"/>
            <a:ext cx="1443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date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AD834-9C21-2727-1E45-F34CE38DFAE5}"/>
              </a:ext>
            </a:extLst>
          </p:cNvPr>
          <p:cNvSpPr/>
          <p:nvPr/>
        </p:nvSpPr>
        <p:spPr>
          <a:xfrm>
            <a:off x="12140647" y="3908017"/>
            <a:ext cx="1212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flag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50DCA-DD9C-1742-30AF-C5E31EEE22D3}"/>
              </a:ext>
            </a:extLst>
          </p:cNvPr>
          <p:cNvSpPr/>
          <p:nvPr/>
        </p:nvSpPr>
        <p:spPr>
          <a:xfrm>
            <a:off x="12082137" y="5405436"/>
            <a:ext cx="1406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user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ABA7C-8562-9E7A-C8E4-99DC3507CC80}"/>
              </a:ext>
            </a:extLst>
          </p:cNvPr>
          <p:cNvSpPr/>
          <p:nvPr/>
        </p:nvSpPr>
        <p:spPr>
          <a:xfrm>
            <a:off x="12146161" y="6745409"/>
            <a:ext cx="1278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text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55F1A3-8719-5D1C-AE84-1D354C3385E0}"/>
              </a:ext>
            </a:extLst>
          </p:cNvPr>
          <p:cNvSpPr/>
          <p:nvPr/>
        </p:nvSpPr>
        <p:spPr>
          <a:xfrm>
            <a:off x="8083861" y="2856528"/>
            <a:ext cx="615447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       (0 = negative, 2 = neutral, 4 = positive) </a:t>
            </a:r>
            <a:endParaRPr lang="en-US" sz="2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8AFA8-3A45-3BA7-C745-66E04996D197}"/>
              </a:ext>
            </a:extLst>
          </p:cNvPr>
          <p:cNvSpPr txBox="1"/>
          <p:nvPr/>
        </p:nvSpPr>
        <p:spPr>
          <a:xfrm>
            <a:off x="5733737" y="3620906"/>
            <a:ext cx="441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3. It contains 6 variables as follows: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91B8D-9DCE-FC24-E119-843DCC95AC8F}"/>
              </a:ext>
            </a:extLst>
          </p:cNvPr>
          <p:cNvSpPr/>
          <p:nvPr/>
        </p:nvSpPr>
        <p:spPr>
          <a:xfrm>
            <a:off x="7031492" y="1521671"/>
            <a:ext cx="27518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effectLst>
                  <a:reflection blurRad="6350" stA="60000" endPos="35500" dir="5400000" sy="-90000" algn="bl" rotWithShape="0"/>
                </a:effectLst>
                <a:ea typeface="Eudoxus Sans" pitchFamily="34" charset="-122"/>
                <a:cs typeface="Times New Roman" panose="02020603050405020304" pitchFamily="18" charset="0"/>
              </a:rPr>
              <a:t>1,600,000</a:t>
            </a:r>
            <a:endParaRPr lang="en-US" sz="4400" b="0" cap="none" spc="0" dirty="0">
              <a:ln w="0"/>
              <a:effectLst>
                <a:reflection blurRad="6350" stA="600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3856" y="314616"/>
            <a:ext cx="4834144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Data Visualization</a:t>
            </a:r>
            <a:endParaRPr lang="en-US" sz="41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58020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56" y="1746873"/>
            <a:ext cx="5656350" cy="4738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2376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518" y="1746873"/>
            <a:ext cx="6030866" cy="47303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02864" y="6964561"/>
            <a:ext cx="12606156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As we can see from the two plots, although there were 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3 different categories of sentiment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for the data, on 2 were actually present  in the data, with no 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neutral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sentiment available.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7AA6B-4F5A-6301-9A90-4D1A13836B18}"/>
              </a:ext>
            </a:extLst>
          </p:cNvPr>
          <p:cNvSpPr/>
          <p:nvPr/>
        </p:nvSpPr>
        <p:spPr>
          <a:xfrm>
            <a:off x="12379761" y="1150957"/>
            <a:ext cx="534728" cy="279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D055F-8A75-3723-3096-BE831D325FFD}"/>
              </a:ext>
            </a:extLst>
          </p:cNvPr>
          <p:cNvSpPr/>
          <p:nvPr/>
        </p:nvSpPr>
        <p:spPr>
          <a:xfrm>
            <a:off x="12379761" y="1458806"/>
            <a:ext cx="534728" cy="279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B667C1-7B32-E32C-037E-EEE334258BE2}"/>
              </a:ext>
            </a:extLst>
          </p:cNvPr>
          <p:cNvSpPr/>
          <p:nvPr/>
        </p:nvSpPr>
        <p:spPr>
          <a:xfrm>
            <a:off x="12379761" y="833010"/>
            <a:ext cx="534728" cy="27961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CC5E5-9DFE-53C7-61B5-BCA5C4C0EFDA}"/>
              </a:ext>
            </a:extLst>
          </p:cNvPr>
          <p:cNvSpPr txBox="1"/>
          <p:nvPr/>
        </p:nvSpPr>
        <p:spPr>
          <a:xfrm>
            <a:off x="13251820" y="838654"/>
            <a:ext cx="9144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46016-553A-A01F-A593-48FBA5AA0F6F}"/>
              </a:ext>
            </a:extLst>
          </p:cNvPr>
          <p:cNvSpPr txBox="1"/>
          <p:nvPr/>
        </p:nvSpPr>
        <p:spPr>
          <a:xfrm>
            <a:off x="13251820" y="1155711"/>
            <a:ext cx="9144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29D29-B8AB-08A4-24CF-D5CDA9B11A50}"/>
              </a:ext>
            </a:extLst>
          </p:cNvPr>
          <p:cNvSpPr txBox="1"/>
          <p:nvPr/>
        </p:nvSpPr>
        <p:spPr>
          <a:xfrm>
            <a:off x="13251820" y="142960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62248-B37F-FAB2-6ED6-B6FEADF1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" y="1862667"/>
            <a:ext cx="6315047" cy="4895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DA5AC-748B-5F5D-5A12-DA91192B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89" y="1851518"/>
            <a:ext cx="6431548" cy="4906923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DB3A726-AA9A-B42E-44A1-4696524886CB}"/>
              </a:ext>
            </a:extLst>
          </p:cNvPr>
          <p:cNvSpPr/>
          <p:nvPr/>
        </p:nvSpPr>
        <p:spPr>
          <a:xfrm>
            <a:off x="753856" y="314616"/>
            <a:ext cx="4834144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Data Visualization</a:t>
            </a:r>
            <a:endParaRPr lang="en-US" sz="41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9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A93BA-559F-C6DB-C4BE-A0CADAEC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4" y="1075481"/>
            <a:ext cx="14346652" cy="704948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FDF6422-FB0A-0F16-76FE-3A95BBBFB824}"/>
              </a:ext>
            </a:extLst>
          </p:cNvPr>
          <p:cNvSpPr/>
          <p:nvPr/>
        </p:nvSpPr>
        <p:spPr>
          <a:xfrm>
            <a:off x="141874" y="104635"/>
            <a:ext cx="4834144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Data Visualization</a:t>
            </a:r>
            <a:endParaRPr lang="en-US" sz="41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5347" y="337388"/>
            <a:ext cx="10114240" cy="133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9"/>
              </a:lnSpc>
              <a:buNone/>
            </a:pPr>
            <a:r>
              <a:rPr lang="en-US" sz="4192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Descriptive Statistics</a:t>
            </a:r>
            <a:endParaRPr lang="en-US" sz="419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58020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582376" y="2427089"/>
            <a:ext cx="4797385" cy="340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58020" y="6964561"/>
            <a:ext cx="10114240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endParaRPr lang="en-US" sz="167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EB946-5820-C247-DAB1-5C5A54150056}"/>
              </a:ext>
            </a:extLst>
          </p:cNvPr>
          <p:cNvSpPr txBox="1"/>
          <p:nvPr/>
        </p:nvSpPr>
        <p:spPr>
          <a:xfrm>
            <a:off x="4979574" y="2785253"/>
            <a:ext cx="3233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can see the various information regarding the dataset we used to perform the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16B6C-2666-99E6-2C21-9299C88DB52B}"/>
              </a:ext>
            </a:extLst>
          </p:cNvPr>
          <p:cNvSpPr txBox="1"/>
          <p:nvPr/>
        </p:nvSpPr>
        <p:spPr>
          <a:xfrm>
            <a:off x="1394170" y="1376349"/>
            <a:ext cx="203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A80C-BF88-FEDE-2043-51E2BDED4678}"/>
              </a:ext>
            </a:extLst>
          </p:cNvPr>
          <p:cNvSpPr txBox="1"/>
          <p:nvPr/>
        </p:nvSpPr>
        <p:spPr>
          <a:xfrm>
            <a:off x="6157296" y="5726505"/>
            <a:ext cx="1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8D05C-48A4-291C-09C8-2E00195847A2}"/>
              </a:ext>
            </a:extLst>
          </p:cNvPr>
          <p:cNvSpPr txBox="1"/>
          <p:nvPr/>
        </p:nvSpPr>
        <p:spPr>
          <a:xfrm>
            <a:off x="10983905" y="1376349"/>
            <a:ext cx="20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B18971-A93D-0A41-7AA7-9F45AF679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53765"/>
              </p:ext>
            </p:extLst>
          </p:nvPr>
        </p:nvGraphicFramePr>
        <p:xfrm>
          <a:off x="377909" y="1916192"/>
          <a:ext cx="4063747" cy="53400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194055833"/>
                    </a:ext>
                  </a:extLst>
                </a:gridCol>
                <a:gridCol w="1193102">
                  <a:extLst>
                    <a:ext uri="{9D8B030D-6E8A-4147-A177-3AD203B41FA5}">
                      <a16:colId xmlns:a16="http://schemas.microsoft.com/office/drawing/2014/main" val="608481833"/>
                    </a:ext>
                  </a:extLst>
                </a:gridCol>
                <a:gridCol w="1701610">
                  <a:extLst>
                    <a:ext uri="{9D8B030D-6E8A-4147-A177-3AD203B41FA5}">
                      <a16:colId xmlns:a16="http://schemas.microsoft.com/office/drawing/2014/main" val="482782796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438096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Non-Null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90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7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9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5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48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862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0E20C0-6F1F-29BF-2D80-469690432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63566"/>
              </p:ext>
            </p:extLst>
          </p:nvPr>
        </p:nvGraphicFramePr>
        <p:xfrm>
          <a:off x="8843891" y="1819912"/>
          <a:ext cx="5492878" cy="6419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3560">
                  <a:extLst>
                    <a:ext uri="{9D8B030D-6E8A-4147-A177-3AD203B41FA5}">
                      <a16:colId xmlns:a16="http://schemas.microsoft.com/office/drawing/2014/main" val="516155003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0602130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484686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61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1.60000e+06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1.600000e+06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6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1.99881e+09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3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2.00001e+00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1.93576e+08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92852"/>
                  </a:ext>
                </a:extLst>
              </a:tr>
              <a:tr h="275684"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1.46781e+09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500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1.95691e+09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2.02102e+09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68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2.17759e+09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4.00000e+00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2.32926e+09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3886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2533EB-26EA-2B83-F1FA-BE8F1038D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70330"/>
              </p:ext>
            </p:extLst>
          </p:nvPr>
        </p:nvGraphicFramePr>
        <p:xfrm>
          <a:off x="5245941" y="6329665"/>
          <a:ext cx="2967193" cy="1177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9450">
                  <a:extLst>
                    <a:ext uri="{9D8B030D-6E8A-4147-A177-3AD203B41FA5}">
                      <a16:colId xmlns:a16="http://schemas.microsoft.com/office/drawing/2014/main" val="2324242792"/>
                    </a:ext>
                  </a:extLst>
                </a:gridCol>
                <a:gridCol w="1197743">
                  <a:extLst>
                    <a:ext uri="{9D8B030D-6E8A-4147-A177-3AD203B41FA5}">
                      <a16:colId xmlns:a16="http://schemas.microsoft.com/office/drawing/2014/main" val="3886837459"/>
                    </a:ext>
                  </a:extLst>
                </a:gridCol>
              </a:tblGrid>
              <a:tr h="588723"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63511"/>
                  </a:ext>
                </a:extLst>
              </a:tr>
              <a:tr h="588723">
                <a:tc>
                  <a:txBody>
                    <a:bodyPr/>
                    <a:lstStyle/>
                    <a:p>
                      <a:r>
                        <a:rPr lang="en-US" dirty="0"/>
                        <a:t>1600000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2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6240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2281</TotalTime>
  <Words>849</Words>
  <Application>Microsoft Office PowerPoint</Application>
  <PresentationFormat>Custom</PresentationFormat>
  <Paragraphs>244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Eudoxus Sans</vt:lpstr>
      <vt:lpstr>p22-mackinac-pro</vt:lpstr>
      <vt:lpstr>Times New Roman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Sangramrao dedge</dc:creator>
  <cp:lastModifiedBy>Rishav Mondal</cp:lastModifiedBy>
  <cp:revision>25</cp:revision>
  <dcterms:created xsi:type="dcterms:W3CDTF">2024-04-22T05:48:37Z</dcterms:created>
  <dcterms:modified xsi:type="dcterms:W3CDTF">2024-04-28T01:46:35Z</dcterms:modified>
</cp:coreProperties>
</file>